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7" r:id="rId2"/>
    <p:sldId id="308" r:id="rId3"/>
    <p:sldId id="309" r:id="rId4"/>
    <p:sldId id="310" r:id="rId5"/>
    <p:sldId id="311" r:id="rId6"/>
    <p:sldId id="301" r:id="rId7"/>
    <p:sldId id="306" r:id="rId8"/>
    <p:sldId id="288" r:id="rId9"/>
    <p:sldId id="298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A7"/>
    <a:srgbClr val="FFE285"/>
    <a:srgbClr val="AFDC7E"/>
    <a:srgbClr val="8BE1FF"/>
    <a:srgbClr val="FCD4F1"/>
    <a:srgbClr val="FAB8E7"/>
    <a:srgbClr val="FAFACA"/>
    <a:srgbClr val="0EBE88"/>
    <a:srgbClr val="16CCB6"/>
    <a:srgbClr val="F3E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75" autoAdjust="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microsoft.com/office/2007/relationships/hdphoto" Target="../media/hdphoto2.wdp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slide" Target="slide4.xml"/><Relationship Id="rId9" Type="http://schemas.microsoft.com/office/2007/relationships/hdphoto" Target="../media/hdphoto1.wdp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481" y="2434936"/>
            <a:ext cx="3111075" cy="2333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45" y="1763066"/>
            <a:ext cx="1826400" cy="182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36" y="3132135"/>
            <a:ext cx="2234850" cy="2011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02" y="2434936"/>
            <a:ext cx="3021750" cy="302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61" y="2019491"/>
            <a:ext cx="859500" cy="1010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00" y="280669"/>
            <a:ext cx="2445512" cy="1834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00" y="-1269278"/>
            <a:ext cx="2567100" cy="3099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50" y="-385875"/>
            <a:ext cx="2271750" cy="2271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" y="-89986"/>
            <a:ext cx="2121600" cy="2121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18" y="1514360"/>
            <a:ext cx="4596169" cy="184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5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6" dur="4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chung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84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33550"/>
            <a:ext cx="2914650" cy="2623185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647700"/>
            <a:ext cx="5334000" cy="400050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13" y="361950"/>
            <a:ext cx="4038600" cy="4876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01322" y="2356540"/>
            <a:ext cx="2365728" cy="2004453"/>
            <a:chOff x="701322" y="2356540"/>
            <a:chExt cx="2365728" cy="20044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22" y="2398843"/>
              <a:ext cx="1816806" cy="19621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244" y="2356540"/>
              <a:ext cx="1816806" cy="196215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95" y="673445"/>
            <a:ext cx="1358210" cy="1358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804608"/>
            <a:ext cx="1371600" cy="1371600"/>
          </a:xfrm>
          <a:prstGeom prst="rect">
            <a:avLst/>
          </a:prstGeom>
        </p:spPr>
      </p:pic>
      <p:sp>
        <p:nvSpPr>
          <p:cNvPr id="13" name="Right Arrow 12">
            <a:hlinkClick r:id="rId14" action="ppaction://hlinksldjump"/>
          </p:cNvPr>
          <p:cNvSpPr/>
          <p:nvPr/>
        </p:nvSpPr>
        <p:spPr>
          <a:xfrm>
            <a:off x="7696200" y="57150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smtClean="0"/>
              <a:t>Đi tới bài học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19558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4405884" y="2266950"/>
            <a:ext cx="484632" cy="87850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1077425"/>
            <a:ext cx="8229600" cy="12551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Hôm nay là </a:t>
            </a:r>
            <a:r>
              <a:rPr lang="en-US" b="1" i="1" smtClean="0">
                <a:latin typeface="Arial" pitchFamily="34" charset="0"/>
                <a:cs typeface="Arial" pitchFamily="34" charset="0"/>
              </a:rPr>
              <a:t>thứ hai ngày 5</a:t>
            </a:r>
            <a:r>
              <a:rPr lang="en-US" smtClean="0">
                <a:latin typeface="Arial" pitchFamily="34" charset="0"/>
                <a:cs typeface="Arial" pitchFamily="34" charset="0"/>
              </a:rPr>
              <a:t> thì ngày mai </a:t>
            </a:r>
            <a:r>
              <a:rPr lang="en-US" b="1" i="1" smtClean="0">
                <a:latin typeface="Arial" pitchFamily="34" charset="0"/>
                <a:cs typeface="Arial" pitchFamily="34" charset="0"/>
              </a:rPr>
              <a:t>là thứ ….. ngày …..</a:t>
            </a:r>
            <a:endParaRPr lang="en-US" b="1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145450"/>
            <a:ext cx="8229600" cy="12551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 pitchFamily="34" charset="0"/>
                <a:cs typeface="Arial" pitchFamily="34" charset="0"/>
              </a:rPr>
              <a:t>Hôm nay là </a:t>
            </a:r>
            <a:r>
              <a:rPr lang="en-US" b="1" i="1">
                <a:latin typeface="Arial" pitchFamily="34" charset="0"/>
                <a:cs typeface="Arial" pitchFamily="34" charset="0"/>
              </a:rPr>
              <a:t>thứ hai ngày 5 </a:t>
            </a:r>
            <a:r>
              <a:rPr lang="en-US">
                <a:latin typeface="Arial" pitchFamily="34" charset="0"/>
                <a:cs typeface="Arial" pitchFamily="34" charset="0"/>
              </a:rPr>
              <a:t>thì ngày mai </a:t>
            </a:r>
            <a:r>
              <a:rPr lang="en-US">
                <a:latin typeface="Arial" pitchFamily="34" charset="0"/>
                <a:cs typeface="Arial" pitchFamily="34" charset="0"/>
              </a:rPr>
              <a:t>là </a:t>
            </a:r>
            <a:r>
              <a:rPr lang="en-US" b="1" i="1" smtClean="0">
                <a:latin typeface="Arial" pitchFamily="34" charset="0"/>
                <a:cs typeface="Arial" pitchFamily="34" charset="0"/>
              </a:rPr>
              <a:t>thứ </a:t>
            </a:r>
            <a:r>
              <a:rPr lang="en-US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b="1" i="1" smtClean="0">
                <a:latin typeface="Arial" pitchFamily="34" charset="0"/>
                <a:cs typeface="Arial" pitchFamily="34" charset="0"/>
              </a:rPr>
              <a:t> ngày </a:t>
            </a:r>
            <a:r>
              <a:rPr lang="en-US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mtClean="0">
                <a:latin typeface="Arial" pitchFamily="34" charset="0"/>
                <a:cs typeface="Arial" pitchFamily="34" charset="0"/>
              </a:rPr>
              <a:t>.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7150"/>
            <a:ext cx="9144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0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19150"/>
            <a:ext cx="8229600" cy="36576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Đồng hồ chỉ mấy giờ?</a:t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r>
              <a:rPr lang="en-US">
                <a:latin typeface="Arial" pitchFamily="34" charset="0"/>
                <a:cs typeface="Arial" pitchFamily="34" charset="0"/>
              </a:rPr>
              <a:t/>
            </a:r>
            <a:br>
              <a:rPr lang="en-US">
                <a:latin typeface="Arial" pitchFamily="34" charset="0"/>
                <a:cs typeface="Arial" pitchFamily="34" charset="0"/>
              </a:rPr>
            </a:br>
            <a:r>
              <a:rPr lang="en-US" smtClean="0">
                <a:latin typeface="Arial" pitchFamily="34" charset="0"/>
                <a:cs typeface="Arial" pitchFamily="34" charset="0"/>
              </a:rPr>
              <a:t/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r>
              <a:rPr lang="en-US">
                <a:latin typeface="Arial" pitchFamily="34" charset="0"/>
                <a:cs typeface="Arial" pitchFamily="34" charset="0"/>
              </a:rPr>
              <a:t/>
            </a:r>
            <a:br>
              <a:rPr lang="en-US">
                <a:latin typeface="Arial" pitchFamily="34" charset="0"/>
                <a:cs typeface="Arial" pitchFamily="34" charset="0"/>
              </a:rPr>
            </a:b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-247650"/>
            <a:ext cx="1981200" cy="14859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33550"/>
            <a:ext cx="3070225" cy="213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3749040" y="3714750"/>
            <a:ext cx="1371600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7 giờ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819150"/>
            <a:ext cx="8229600" cy="4152900"/>
          </a:xfrm>
          <a:solidFill>
            <a:srgbClr val="FFC000"/>
          </a:solidFill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Nêu tên ngày còn thiếu</a:t>
            </a:r>
            <a:r>
              <a:rPr lang="en-US">
                <a:latin typeface="Arial" pitchFamily="34" charset="0"/>
                <a:cs typeface="Arial" pitchFamily="34" charset="0"/>
              </a:rPr>
              <a:t/>
            </a:r>
            <a:br>
              <a:rPr lang="en-US">
                <a:latin typeface="Arial" pitchFamily="34" charset="0"/>
                <a:cs typeface="Arial" pitchFamily="34" charset="0"/>
              </a:rPr>
            </a:br>
            <a:r>
              <a:rPr lang="en-US" smtClean="0">
                <a:latin typeface="Arial" pitchFamily="34" charset="0"/>
                <a:cs typeface="Arial" pitchFamily="34" charset="0"/>
              </a:rPr>
              <a:t/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r>
              <a:rPr lang="en-US">
                <a:latin typeface="Arial" pitchFamily="34" charset="0"/>
                <a:cs typeface="Arial" pitchFamily="34" charset="0"/>
              </a:rPr>
              <a:t/>
            </a:r>
            <a:br>
              <a:rPr lang="en-US">
                <a:latin typeface="Arial" pitchFamily="34" charset="0"/>
                <a:cs typeface="Arial" pitchFamily="34" charset="0"/>
              </a:rPr>
            </a:br>
            <a:r>
              <a:rPr lang="en-US" smtClean="0">
                <a:latin typeface="Arial" pitchFamily="34" charset="0"/>
                <a:cs typeface="Arial" pitchFamily="34" charset="0"/>
              </a:rPr>
              <a:t/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-628650"/>
            <a:ext cx="1451372" cy="1752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49487" y="2114550"/>
            <a:ext cx="1583413" cy="1708905"/>
            <a:chOff x="646567" y="2114550"/>
            <a:chExt cx="1583413" cy="170890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67" y="2114550"/>
              <a:ext cx="1583413" cy="1708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itle 4"/>
            <p:cNvSpPr txBox="1">
              <a:spLocks/>
            </p:cNvSpPr>
            <p:nvPr/>
          </p:nvSpPr>
          <p:spPr>
            <a:xfrm>
              <a:off x="1118342" y="2801523"/>
              <a:ext cx="639862" cy="449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smtClean="0">
                  <a:latin typeface="Arial" pitchFamily="34" charset="0"/>
                  <a:cs typeface="Arial" pitchFamily="34" charset="0"/>
                </a:rPr>
                <a:t>Thứ hai</a:t>
              </a: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33707" y="2114550"/>
            <a:ext cx="1583413" cy="1708905"/>
            <a:chOff x="646567" y="2114550"/>
            <a:chExt cx="1583413" cy="170890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67" y="2114550"/>
              <a:ext cx="1583413" cy="1708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itle 4"/>
            <p:cNvSpPr txBox="1">
              <a:spLocks/>
            </p:cNvSpPr>
            <p:nvPr/>
          </p:nvSpPr>
          <p:spPr>
            <a:xfrm>
              <a:off x="1118342" y="2801523"/>
              <a:ext cx="639862" cy="449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smtClean="0">
                  <a:latin typeface="Arial" pitchFamily="34" charset="0"/>
                  <a:cs typeface="Arial" pitchFamily="34" charset="0"/>
                </a:rPr>
                <a:t>Thứ ba</a:t>
              </a: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099470"/>
            <a:ext cx="1583413" cy="170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4"/>
          <p:cNvSpPr txBox="1">
            <a:spLocks/>
          </p:cNvSpPr>
          <p:nvPr/>
        </p:nvSpPr>
        <p:spPr>
          <a:xfrm>
            <a:off x="4167475" y="2786443"/>
            <a:ext cx="639862" cy="449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17770" y="2114550"/>
            <a:ext cx="1583413" cy="1708905"/>
            <a:chOff x="646567" y="2114550"/>
            <a:chExt cx="1583413" cy="1708905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67" y="2114550"/>
              <a:ext cx="1583413" cy="1708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itle 4"/>
            <p:cNvSpPr txBox="1">
              <a:spLocks/>
            </p:cNvSpPr>
            <p:nvPr/>
          </p:nvSpPr>
          <p:spPr>
            <a:xfrm>
              <a:off x="1118342" y="2801523"/>
              <a:ext cx="639862" cy="449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smtClean="0">
                  <a:latin typeface="Arial" pitchFamily="34" charset="0"/>
                  <a:cs typeface="Arial" pitchFamily="34" charset="0"/>
                </a:rPr>
                <a:t>Thứ năm</a:t>
              </a: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907" y="2101095"/>
            <a:ext cx="1583413" cy="170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4"/>
          <p:cNvSpPr txBox="1">
            <a:spLocks/>
          </p:cNvSpPr>
          <p:nvPr/>
        </p:nvSpPr>
        <p:spPr>
          <a:xfrm>
            <a:off x="6782682" y="2788068"/>
            <a:ext cx="639862" cy="449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4167475" y="2790093"/>
            <a:ext cx="639862" cy="449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smtClean="0">
                <a:latin typeface="Arial" pitchFamily="34" charset="0"/>
                <a:cs typeface="Arial" pitchFamily="34" charset="0"/>
              </a:rPr>
              <a:t>Thứ tư</a:t>
            </a: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6781800" y="2802213"/>
            <a:ext cx="639862" cy="449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smtClean="0">
                <a:latin typeface="Arial" pitchFamily="34" charset="0"/>
                <a:cs typeface="Arial" pitchFamily="34" charset="0"/>
              </a:rPr>
              <a:t>Thứ sáu</a:t>
            </a:r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2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9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87211" y="2523353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82/SGK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595166"/>
            <a:ext cx="72208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 GIAN. GIỜ VÀ LỊCH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671598" y="-19050"/>
            <a:ext cx="8239991" cy="1115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Rùa và thỏ.</a:t>
            </a:r>
          </a:p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Em hãy quan sát các bức tranh và trả lời.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38198" y="5715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3" t="32291" r="37702" b="25131"/>
          <a:stretch/>
        </p:blipFill>
        <p:spPr bwMode="auto">
          <a:xfrm>
            <a:off x="4644389" y="1096383"/>
            <a:ext cx="4267200" cy="403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4" t="30904" r="25293" b="40476"/>
          <a:stretch/>
        </p:blipFill>
        <p:spPr bwMode="auto">
          <a:xfrm>
            <a:off x="6070900" y="1639374"/>
            <a:ext cx="869895" cy="89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8" t="30006" b="41120"/>
          <a:stretch/>
        </p:blipFill>
        <p:spPr bwMode="auto">
          <a:xfrm>
            <a:off x="8001000" y="1614264"/>
            <a:ext cx="836716" cy="90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8" r="77161" b="7008"/>
          <a:stretch/>
        </p:blipFill>
        <p:spPr bwMode="auto">
          <a:xfrm>
            <a:off x="6096000" y="3000250"/>
            <a:ext cx="876643" cy="94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64603" r="50000" b="9287"/>
          <a:stretch/>
        </p:blipFill>
        <p:spPr bwMode="auto">
          <a:xfrm>
            <a:off x="7989119" y="3050026"/>
            <a:ext cx="959592" cy="83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61066" y1="5455" x2="75000" y2="13182"/>
                        <a14:foregroundMark x1="91393" y1="43182" x2="91393" y2="53182"/>
                        <a14:foregroundMark x1="29918" y1="28182" x2="19672" y2="36364"/>
                        <a14:foregroundMark x1="18852" y1="46818" x2="18852" y2="54091"/>
                        <a14:foregroundMark x1="22131" y1="62727" x2="34016" y2="72727"/>
                        <a14:foregroundMark x1="11885" y1="27273" x2="8607" y2="40909"/>
                        <a14:foregroundMark x1="81967" y1="45909" x2="71721" y2="76818"/>
                        <a14:foregroundMark x1="75000" y1="31818" x2="78689" y2="39545"/>
                        <a14:foregroundMark x1="47951" y1="16818" x2="56967" y2="17273"/>
                        <a14:foregroundMark x1="6967" y1="35000" x2="5738" y2="45455"/>
                        <a14:foregroundMark x1="5738" y1="46364" x2="5738" y2="53182"/>
                        <a14:foregroundMark x1="36475" y1="41364" x2="52459" y2="52727"/>
                        <a14:foregroundMark x1="48770" y1="20909" x2="50000" y2="50909"/>
                        <a14:foregroundMark x1="40574" y1="98182" x2="52459" y2="99545"/>
                        <a14:foregroundMark x1="36475" y1="96364" x2="61885" y2="98636"/>
                        <a14:backgroundMark x1="39754" y1="98182" x2="43033" y2="99545"/>
                        <a14:backgroundMark x1="65164" y1="98182" x2="56967" y2="99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422" y="4308570"/>
            <a:ext cx="888899" cy="80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119" y="4308570"/>
            <a:ext cx="901227" cy="116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4"/>
          <p:cNvSpPr txBox="1">
            <a:spLocks/>
          </p:cNvSpPr>
          <p:nvPr/>
        </p:nvSpPr>
        <p:spPr>
          <a:xfrm>
            <a:off x="228924" y="1056547"/>
            <a:ext cx="4562669" cy="1115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 Rùa và thỏ xuất phát lúc mấy giờ?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254324" y="1980550"/>
            <a:ext cx="4562669" cy="1115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 Thỏ bắt bướm lúc mấy giờ?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267024" y="2904117"/>
            <a:ext cx="4562669" cy="1115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c) Thỏ ngủ quên lúc mấy giờ?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itle 4"/>
          <p:cNvSpPr txBox="1">
            <a:spLocks/>
          </p:cNvSpPr>
          <p:nvPr/>
        </p:nvSpPr>
        <p:spPr>
          <a:xfrm>
            <a:off x="279724" y="3827684"/>
            <a:ext cx="4562669" cy="1115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d) Rùa về đích lúc mấy giờ?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679038" y="38100"/>
            <a:ext cx="8351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Quan sát tranh và bảng thông tin chuyến bay rồi trả lời.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6255" y="195696"/>
            <a:ext cx="484909" cy="4849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142009" y="4004310"/>
            <a:ext cx="8617814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a) Xác định tên của các thành phố                     . 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142009" y="4476750"/>
            <a:ext cx="8620991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b) Em sẽ lên máy bay màu nào để đi từ Hà Nội đến Đà Nẵng?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59581" y="4066656"/>
            <a:ext cx="484909" cy="484909"/>
          </a:xfrm>
          <a:prstGeom prst="ellipse">
            <a:avLst/>
          </a:prstGeom>
          <a:solidFill>
            <a:srgbClr val="8B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.VnArial" pitchFamily="34" charset="0"/>
              </a:rPr>
              <a:t>1</a:t>
            </a:r>
            <a:endParaRPr lang="en-US" sz="3200">
              <a:ln w="38100">
                <a:solidFill>
                  <a:srgbClr val="002060"/>
                </a:solidFill>
              </a:ln>
              <a:solidFill>
                <a:srgbClr val="002060"/>
              </a:solidFill>
              <a:latin typeface=".Vn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34891" y="4066656"/>
            <a:ext cx="484909" cy="484909"/>
          </a:xfrm>
          <a:prstGeom prst="ellipse">
            <a:avLst/>
          </a:prstGeom>
          <a:solidFill>
            <a:srgbClr val="8B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.VnArial" pitchFamily="34" charset="0"/>
              </a:rPr>
              <a:t>2</a:t>
            </a:r>
            <a:endParaRPr lang="en-US" sz="3200">
              <a:ln w="38100">
                <a:solidFill>
                  <a:srgbClr val="002060"/>
                </a:solidFill>
              </a:ln>
              <a:solidFill>
                <a:srgbClr val="002060"/>
              </a:solidFill>
              <a:latin typeface=".Vn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14011" y="4066656"/>
            <a:ext cx="484909" cy="484909"/>
          </a:xfrm>
          <a:prstGeom prst="ellipse">
            <a:avLst/>
          </a:prstGeom>
          <a:solidFill>
            <a:srgbClr val="8B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.VnArial" pitchFamily="34" charset="0"/>
              </a:rPr>
              <a:t>3</a:t>
            </a:r>
            <a:endParaRPr lang="en-US" sz="3200">
              <a:ln w="38100">
                <a:solidFill>
                  <a:srgbClr val="002060"/>
                </a:solidFill>
              </a:ln>
              <a:solidFill>
                <a:srgbClr val="002060"/>
              </a:solidFill>
              <a:latin typeface=".Vn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64" t="31419" r="35871" b="42857"/>
          <a:stretch/>
        </p:blipFill>
        <p:spPr bwMode="auto">
          <a:xfrm>
            <a:off x="4250699" y="971550"/>
            <a:ext cx="4696442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18305"/>
              </p:ext>
            </p:extLst>
          </p:nvPr>
        </p:nvGraphicFramePr>
        <p:xfrm>
          <a:off x="189115" y="1047750"/>
          <a:ext cx="402336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875"/>
                <a:gridCol w="1625485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Chuyến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bay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Giờ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khởi hành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A7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Hà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Nội – Thành phố</a:t>
                      </a:r>
                    </a:p>
                    <a:p>
                      <a:pPr algn="just"/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Hồ Chí Minh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giờ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Hà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Nội – Đà Nẵng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 giờ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Hà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Nội – Huế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 giờ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119329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81443" y="57150"/>
            <a:ext cx="8137668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Quan sát tranh rồi trả lời.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304800" y="4403992"/>
            <a:ext cx="8839200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Gia đình bạn Mai đi từ nhà về đến quê hết mấy giờ?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19150"/>
            <a:ext cx="6705600" cy="335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2790</TotalTime>
  <Words>251</Words>
  <Application>Microsoft Office PowerPoint</Application>
  <PresentationFormat>On-screen Show (16:9)</PresentationFormat>
  <Paragraphs>48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Hôm nay là thứ hai ngày 5 thì ngày mai là thứ ….. ngày …..</vt:lpstr>
      <vt:lpstr>Đồng hồ chỉ mấy giờ?    </vt:lpstr>
      <vt:lpstr>Nêu tên ngày còn thiếu    </vt:lpstr>
      <vt:lpstr>Chủ đề 9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445</cp:revision>
  <dcterms:created xsi:type="dcterms:W3CDTF">2021-01-09T02:19:28Z</dcterms:created>
  <dcterms:modified xsi:type="dcterms:W3CDTF">2021-04-09T03:21:47Z</dcterms:modified>
</cp:coreProperties>
</file>